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63" r:id="rId4"/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87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890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7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80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86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851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289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5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692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878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68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7D1C-0CB8-437C-9E77-E15E64679DD1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ADFE-09A4-44A5-BC9E-25FFE7787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76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08809"/>
            <a:ext cx="6984776" cy="178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19572" y="318372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Název projektu: </a:t>
            </a:r>
            <a:r>
              <a:rPr lang="cs-CZ" sz="2400" kern="0" dirty="0">
                <a:solidFill>
                  <a:prstClr val="black"/>
                </a:solidFill>
              </a:rPr>
              <a:t>Moderní škola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Registrační číslo projektu: </a:t>
            </a:r>
            <a:r>
              <a:rPr lang="cs-CZ" sz="2400" kern="0" dirty="0">
                <a:solidFill>
                  <a:prstClr val="black"/>
                </a:solidFill>
              </a:rPr>
              <a:t>CZ.1.07/1.4.00/21.2511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Škola: </a:t>
            </a:r>
            <a:r>
              <a:rPr lang="cs-CZ" sz="2400" kern="0" dirty="0">
                <a:solidFill>
                  <a:prstClr val="black"/>
                </a:solidFill>
              </a:rPr>
              <a:t>Základní škola, Česká Lípa, Školní 2520, </a:t>
            </a:r>
            <a:r>
              <a:rPr lang="cs-CZ" sz="2400" kern="0" dirty="0" err="1">
                <a:solidFill>
                  <a:prstClr val="black"/>
                </a:solidFill>
              </a:rPr>
              <a:t>p.o</a:t>
            </a:r>
            <a:r>
              <a:rPr lang="cs-CZ" sz="2400" kern="0" dirty="0">
                <a:solidFill>
                  <a:prstClr val="black"/>
                </a:solidFill>
              </a:rPr>
              <a:t>.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Číslo klíčové aktivity: </a:t>
            </a:r>
            <a:r>
              <a:rPr lang="cs-CZ" sz="2400" kern="0" dirty="0">
                <a:solidFill>
                  <a:srgbClr val="FF0000"/>
                </a:solidFill>
              </a:rPr>
              <a:t>III/2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Sada: </a:t>
            </a:r>
            <a:r>
              <a:rPr lang="cs-CZ" sz="2400" kern="0" dirty="0">
                <a:solidFill>
                  <a:prstClr val="black"/>
                </a:solidFill>
              </a:rPr>
              <a:t>  VY_</a:t>
            </a:r>
            <a:r>
              <a:rPr lang="cs-CZ" sz="2400" kern="0" dirty="0">
                <a:solidFill>
                  <a:srgbClr val="FF0000"/>
                </a:solidFill>
              </a:rPr>
              <a:t>32</a:t>
            </a:r>
            <a:r>
              <a:rPr lang="cs-CZ" sz="2400" kern="0" dirty="0">
                <a:solidFill>
                  <a:prstClr val="black"/>
                </a:solidFill>
              </a:rPr>
              <a:t>_INOVACE_</a:t>
            </a:r>
            <a:r>
              <a:rPr lang="cs-CZ" sz="2400" kern="0" dirty="0">
                <a:solidFill>
                  <a:srgbClr val="FF0000"/>
                </a:solidFill>
              </a:rPr>
              <a:t>OVAM1/5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Druh učebního materiálu: </a:t>
            </a:r>
            <a:r>
              <a:rPr lang="cs-CZ" sz="2400" kern="0" dirty="0">
                <a:solidFill>
                  <a:srgbClr val="FF0000"/>
                </a:solidFill>
              </a:rPr>
              <a:t>prezentace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Cílová skupina: </a:t>
            </a:r>
            <a:r>
              <a:rPr lang="cs-CZ" sz="2400" kern="0" dirty="0">
                <a:solidFill>
                  <a:srgbClr val="FF0000"/>
                </a:solidFill>
              </a:rPr>
              <a:t>žáci 2. stupně základní školy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Typická věková skupina: </a:t>
            </a:r>
            <a:r>
              <a:rPr lang="cs-CZ" sz="2400" kern="0" dirty="0">
                <a:solidFill>
                  <a:srgbClr val="FF0000"/>
                </a:solidFill>
              </a:rPr>
              <a:t>14 až 15 let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03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188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11560" y="2325243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Předmět: </a:t>
            </a:r>
            <a:r>
              <a:rPr lang="cs-CZ" sz="2400" kern="0" dirty="0">
                <a:solidFill>
                  <a:srgbClr val="FF0000"/>
                </a:solidFill>
              </a:rPr>
              <a:t>občanská výchova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Ročník: </a:t>
            </a:r>
            <a:r>
              <a:rPr lang="cs-CZ" sz="2400" kern="0" dirty="0">
                <a:solidFill>
                  <a:srgbClr val="FF0000"/>
                </a:solidFill>
              </a:rPr>
              <a:t>8.-9.</a:t>
            </a:r>
          </a:p>
          <a:p>
            <a:pPr lvl="0" algn="just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Anotace: </a:t>
            </a:r>
            <a:r>
              <a:rPr lang="cs-CZ" sz="2400" kern="0" dirty="0">
                <a:solidFill>
                  <a:srgbClr val="FF0000"/>
                </a:solidFill>
              </a:rPr>
              <a:t>Tento učební materiál seznamuje žáky se základními pojmy v oboru PRÁVA v tématu ústavní </a:t>
            </a:r>
            <a:r>
              <a:rPr lang="cs-CZ" sz="2400" kern="0" dirty="0" smtClean="0">
                <a:solidFill>
                  <a:srgbClr val="FF0000"/>
                </a:solidFill>
              </a:rPr>
              <a:t>právo-MOC SOUDNÍ, NKU, ČNB. </a:t>
            </a:r>
            <a:r>
              <a:rPr lang="cs-CZ" sz="2400" kern="0" dirty="0">
                <a:solidFill>
                  <a:srgbClr val="FF0000"/>
                </a:solidFill>
              </a:rPr>
              <a:t>Zároveň obsahuje   otázky a </a:t>
            </a:r>
            <a:r>
              <a:rPr lang="cs-CZ" sz="2400" kern="0" dirty="0" smtClean="0">
                <a:solidFill>
                  <a:srgbClr val="FF0000"/>
                </a:solidFill>
              </a:rPr>
              <a:t>úkoly k opakování</a:t>
            </a:r>
          </a:p>
          <a:p>
            <a:pPr lvl="0" algn="just">
              <a:defRPr/>
            </a:pPr>
            <a:r>
              <a:rPr lang="cs-CZ" sz="2400" kern="0" dirty="0" smtClean="0">
                <a:solidFill>
                  <a:srgbClr val="FF0000"/>
                </a:solidFill>
              </a:rPr>
              <a:t> </a:t>
            </a:r>
            <a:r>
              <a:rPr lang="cs-CZ" sz="2400" kern="0" dirty="0">
                <a:solidFill>
                  <a:srgbClr val="FF0000"/>
                </a:solidFill>
              </a:rPr>
              <a:t>a procvičení.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Klíčová slova: </a:t>
            </a:r>
            <a:r>
              <a:rPr lang="cs-CZ" sz="2400" kern="0" dirty="0">
                <a:solidFill>
                  <a:srgbClr val="FF0000"/>
                </a:solidFill>
              </a:rPr>
              <a:t> </a:t>
            </a:r>
            <a:r>
              <a:rPr lang="cs-CZ" sz="2400" kern="0" dirty="0" smtClean="0">
                <a:solidFill>
                  <a:srgbClr val="FF0000"/>
                </a:solidFill>
              </a:rPr>
              <a:t>soudní </a:t>
            </a:r>
            <a:r>
              <a:rPr lang="cs-CZ" sz="2400" kern="0" dirty="0">
                <a:solidFill>
                  <a:srgbClr val="FF0000"/>
                </a:solidFill>
              </a:rPr>
              <a:t>moc, </a:t>
            </a:r>
            <a:r>
              <a:rPr lang="cs-CZ" sz="2400" kern="0" dirty="0" smtClean="0">
                <a:solidFill>
                  <a:srgbClr val="FF0000"/>
                </a:solidFill>
              </a:rPr>
              <a:t>soudce, zákon, ČNB, NKÚ</a:t>
            </a:r>
            <a:endParaRPr lang="cs-CZ" sz="2400" kern="0" dirty="0"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Speciální vzdělávací potřeby: </a:t>
            </a:r>
            <a:r>
              <a:rPr lang="cs-CZ" sz="2400" kern="0" dirty="0">
                <a:solidFill>
                  <a:srgbClr val="FF0000"/>
                </a:solidFill>
              </a:rPr>
              <a:t>PC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Datum: </a:t>
            </a:r>
            <a:r>
              <a:rPr lang="cs-CZ" sz="2400" kern="0" dirty="0">
                <a:solidFill>
                  <a:srgbClr val="FF0000"/>
                </a:solidFill>
              </a:rPr>
              <a:t>25.11.2011</a:t>
            </a:r>
            <a:endParaRPr lang="cs-CZ" sz="2400" kern="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</a:rPr>
              <a:t>Autor: </a:t>
            </a:r>
            <a:r>
              <a:rPr lang="cs-CZ" sz="2400" kern="0" dirty="0">
                <a:solidFill>
                  <a:srgbClr val="FF0000"/>
                </a:solidFill>
              </a:rPr>
              <a:t>Mgr. Alena Mertlíková</a:t>
            </a:r>
            <a:endParaRPr lang="cs-CZ" sz="2400" kern="0" dirty="0">
              <a:solidFill>
                <a:sysClr val="windowText" lastClr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4543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20719" y="404664"/>
            <a:ext cx="7772400" cy="1974081"/>
          </a:xfrm>
        </p:spPr>
        <p:txBody>
          <a:bodyPr/>
          <a:lstStyle/>
          <a:p>
            <a:pPr algn="l"/>
            <a:r>
              <a:rPr lang="cs-CZ" dirty="0" smtClean="0"/>
              <a:t>                    PRÁVO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15616" y="2864160"/>
            <a:ext cx="6400800" cy="2425824"/>
          </a:xfrm>
        </p:spPr>
        <p:txBody>
          <a:bodyPr/>
          <a:lstStyle/>
          <a:p>
            <a:r>
              <a:rPr lang="cs-CZ" dirty="0" smtClean="0"/>
              <a:t>MOC SOUDNÍ</a:t>
            </a:r>
          </a:p>
          <a:p>
            <a:r>
              <a:rPr lang="cs-CZ" dirty="0" smtClean="0"/>
              <a:t>NEJVYŠŠÍ KONTROLNÍ ÚŘAD</a:t>
            </a:r>
          </a:p>
          <a:p>
            <a:r>
              <a:rPr lang="cs-CZ" dirty="0" smtClean="0"/>
              <a:t>      ČESKÁ NÁRODNÍ BANKA</a:t>
            </a:r>
            <a:endParaRPr lang="cs-CZ" dirty="0"/>
          </a:p>
        </p:txBody>
      </p:sp>
      <p:pic>
        <p:nvPicPr>
          <p:cNvPr id="1031" name="Picture 7" descr="C:\Users\SEVER\AppData\Local\Microsoft\Windows\Temporary Internet Files\Content.IE5\775SJ5AU\MC9003609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790" y="1052736"/>
            <a:ext cx="1819656" cy="17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EVER\AppData\Local\Microsoft\Windows\Temporary Internet Files\Content.IE5\CQTWTOUF\MP90043285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15841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9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MOC SOUDNÍ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cs-CZ" sz="5800" dirty="0"/>
          </a:p>
          <a:p>
            <a:r>
              <a:rPr lang="cs-CZ" sz="12800" dirty="0"/>
              <a:t>Soudní moc je nezávislá</a:t>
            </a:r>
            <a:r>
              <a:rPr lang="cs-CZ" sz="12800" dirty="0" smtClean="0"/>
              <a:t>.</a:t>
            </a:r>
          </a:p>
          <a:p>
            <a:pPr marL="0" indent="0">
              <a:buNone/>
            </a:pPr>
            <a:endParaRPr lang="cs-CZ" sz="12800" dirty="0"/>
          </a:p>
          <a:p>
            <a:r>
              <a:rPr lang="cs-CZ" sz="12800" dirty="0"/>
              <a:t>Soudce nemůže být zároveň poslancem, senátorem, nesmí mít zároveň žádnou funkci ve veřejné správě</a:t>
            </a:r>
            <a:r>
              <a:rPr lang="cs-CZ" sz="12800" dirty="0" smtClean="0"/>
              <a:t>….</a:t>
            </a:r>
          </a:p>
          <a:p>
            <a:pPr marL="0" indent="0">
              <a:buNone/>
            </a:pPr>
            <a:endParaRPr lang="cs-CZ" sz="12800" dirty="0"/>
          </a:p>
          <a:p>
            <a:r>
              <a:rPr lang="cs-CZ" sz="12800" dirty="0"/>
              <a:t>V trestním řízení mohou </a:t>
            </a:r>
            <a:r>
              <a:rPr lang="cs-CZ" sz="12800" b="1" dirty="0"/>
              <a:t>jen soudy </a:t>
            </a:r>
            <a:r>
              <a:rPr lang="cs-CZ" sz="12800" dirty="0"/>
              <a:t>rozhodovat o vině a ukládat tresty pachatelům trestných činů</a:t>
            </a:r>
            <a:r>
              <a:rPr lang="cs-CZ" sz="12800" dirty="0" smtClean="0"/>
              <a:t>.</a:t>
            </a:r>
            <a:endParaRPr lang="cs-CZ" sz="12800" dirty="0"/>
          </a:p>
          <a:p>
            <a:pPr marL="0" indent="0">
              <a:buNone/>
            </a:pPr>
            <a:endParaRPr lang="cs-CZ" sz="12800" dirty="0"/>
          </a:p>
          <a:p>
            <a:pPr marL="0" indent="0">
              <a:buNone/>
            </a:pPr>
            <a:endParaRPr lang="cs-CZ" sz="12800" dirty="0"/>
          </a:p>
        </p:txBody>
      </p:sp>
    </p:spTree>
    <p:extLst>
      <p:ext uri="{BB962C8B-B14F-4D97-AF65-F5344CB8AC3E}">
        <p14:creationId xmlns:p14="http://schemas.microsoft.com/office/powerpoint/2010/main" val="3442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b="1" dirty="0" smtClean="0"/>
              <a:t>MOC SOUDNÍ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Soudce</a:t>
            </a:r>
          </a:p>
          <a:p>
            <a:r>
              <a:rPr lang="cs-CZ" dirty="0" smtClean="0"/>
              <a:t>je jmenován prezidentem</a:t>
            </a:r>
          </a:p>
          <a:p>
            <a:r>
              <a:rPr lang="cs-CZ" dirty="0" smtClean="0"/>
              <a:t>funkce se ujímá složením slibu do rukou prezidenta.</a:t>
            </a:r>
          </a:p>
          <a:p>
            <a:r>
              <a:rPr lang="cs-CZ" dirty="0" smtClean="0"/>
              <a:t>Je vázán </a:t>
            </a:r>
            <a:r>
              <a:rPr lang="cs-CZ" b="1" dirty="0" smtClean="0"/>
              <a:t>pouze</a:t>
            </a:r>
            <a:r>
              <a:rPr lang="cs-CZ" dirty="0" smtClean="0"/>
              <a:t> zákonem.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4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b="1" dirty="0" smtClean="0"/>
              <a:t>MOC SOUDNÍ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Soustavu soudů tvoří</a:t>
            </a:r>
            <a:r>
              <a:rPr lang="cs-CZ" sz="9600" dirty="0" smtClean="0"/>
              <a:t>:    1) Nejvyšší soud (má sídlo                  </a:t>
            </a:r>
            <a:br>
              <a:rPr lang="cs-CZ" sz="9600" dirty="0" smtClean="0"/>
            </a:br>
            <a:r>
              <a:rPr lang="cs-CZ" sz="9600" dirty="0" smtClean="0"/>
              <a:t>                                             v Brně)</a:t>
            </a:r>
          </a:p>
          <a:p>
            <a:pPr marL="0" indent="0">
              <a:buNone/>
            </a:pPr>
            <a:r>
              <a:rPr lang="cs-CZ" sz="9600" dirty="0" smtClean="0"/>
              <a:t>                                        2) Vrchní soudy (mají sídlo      </a:t>
            </a:r>
            <a:br>
              <a:rPr lang="cs-CZ" sz="9600" dirty="0" smtClean="0"/>
            </a:br>
            <a:r>
              <a:rPr lang="cs-CZ" sz="9600" dirty="0" smtClean="0"/>
              <a:t>                                             v Olomouci a Praze)</a:t>
            </a:r>
          </a:p>
          <a:p>
            <a:pPr marL="0" indent="0">
              <a:buNone/>
            </a:pPr>
            <a:r>
              <a:rPr lang="cs-CZ" sz="9600" dirty="0" smtClean="0"/>
              <a:t>                                        3) Nejvyšší správní soud</a:t>
            </a:r>
          </a:p>
          <a:p>
            <a:pPr marL="0" indent="0">
              <a:buNone/>
            </a:pPr>
            <a:r>
              <a:rPr lang="cs-CZ" sz="9600" dirty="0" smtClean="0"/>
              <a:t>                                        4) Krajské soudy</a:t>
            </a:r>
          </a:p>
          <a:p>
            <a:pPr marL="0" indent="0">
              <a:buNone/>
            </a:pPr>
            <a:r>
              <a:rPr lang="cs-CZ" sz="9600" dirty="0" smtClean="0"/>
              <a:t>                                        5) Okresní soudy</a:t>
            </a:r>
          </a:p>
          <a:p>
            <a:pPr marL="0" indent="0">
              <a:buNone/>
            </a:pPr>
            <a:endParaRPr lang="cs-CZ" sz="9600" dirty="0" smtClean="0"/>
          </a:p>
          <a:p>
            <a:r>
              <a:rPr lang="cs-CZ" sz="9600" dirty="0" smtClean="0"/>
              <a:t>Zvláštní postavení má Ústavní soud České republiky (Brno). Chrání ústavnost.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NEJVYŠŠÍ KONTROLNÍ ÚŘAD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Vykonává </a:t>
            </a:r>
            <a:r>
              <a:rPr lang="cs-CZ" dirty="0"/>
              <a:t>kontrolu hospodaření se státním majetkem a plnění státního rozpočtu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Včele stojí prezident, kterého jmenuje do funkce prezident republiky.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9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ČESKÁ NÁRODNÍ BANKA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Ústřední banka státu</a:t>
            </a:r>
          </a:p>
          <a:p>
            <a:r>
              <a:rPr lang="cs-CZ" dirty="0" smtClean="0"/>
              <a:t>Pečuje o stabilitu měny</a:t>
            </a:r>
          </a:p>
          <a:p>
            <a:r>
              <a:rPr lang="cs-CZ" dirty="0" smtClean="0"/>
              <a:t>Vydává bankovky</a:t>
            </a:r>
          </a:p>
          <a:p>
            <a:r>
              <a:rPr lang="cs-CZ" dirty="0" smtClean="0"/>
              <a:t>Řídí peněžní oběh, platební oběh, platební styk a zúčtování bank</a:t>
            </a:r>
          </a:p>
          <a:p>
            <a:r>
              <a:rPr lang="cs-CZ" dirty="0" smtClean="0"/>
              <a:t>Vykonává dohled nad bankovním sektorem</a:t>
            </a:r>
          </a:p>
          <a:p>
            <a:r>
              <a:rPr lang="cs-CZ" dirty="0" smtClean="0"/>
              <a:t>Provádí operace se státními i cennými papíry</a:t>
            </a:r>
          </a:p>
          <a:p>
            <a:r>
              <a:rPr lang="cs-CZ" dirty="0" smtClean="0"/>
              <a:t>V čele stojí guvernér ČNB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5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OTÁZKY K OPAKOVÁNÍ</a:t>
            </a:r>
            <a:br>
              <a:rPr lang="cs-CZ" sz="3600" b="1" dirty="0" smtClean="0"/>
            </a:br>
            <a:r>
              <a:rPr lang="cs-CZ" sz="3600" b="1" dirty="0" smtClean="0"/>
              <a:t>A PROCVIČOVÁNÍ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r>
              <a:rPr lang="cs-CZ" sz="8000" dirty="0" smtClean="0"/>
              <a:t>Může se stát soudce zároveň poslancem Poslanecké </a:t>
            </a:r>
            <a:r>
              <a:rPr lang="cs-CZ" sz="8000" dirty="0" smtClean="0"/>
              <a:t>sněmovny Parlamentu ČR?</a:t>
            </a:r>
            <a:endParaRPr lang="cs-CZ" sz="8000" dirty="0" smtClean="0"/>
          </a:p>
          <a:p>
            <a:r>
              <a:rPr lang="cs-CZ" sz="8000" dirty="0" smtClean="0"/>
              <a:t>Čím </a:t>
            </a:r>
            <a:r>
              <a:rPr lang="cs-CZ" sz="8000" dirty="0"/>
              <a:t>je vázána soudní moc </a:t>
            </a:r>
            <a:r>
              <a:rPr lang="cs-CZ" sz="8000" dirty="0" smtClean="0"/>
              <a:t>?</a:t>
            </a:r>
          </a:p>
          <a:p>
            <a:r>
              <a:rPr lang="cs-CZ" sz="8000" dirty="0" smtClean="0"/>
              <a:t>Kdo může rozhodovat o vinně a trestu </a:t>
            </a:r>
            <a:r>
              <a:rPr lang="cs-CZ" sz="8000" dirty="0" smtClean="0"/>
              <a:t>člověka v </a:t>
            </a:r>
            <a:r>
              <a:rPr lang="cs-CZ" sz="8000" dirty="0" smtClean="0"/>
              <a:t>trestním řízení?</a:t>
            </a:r>
            <a:endParaRPr lang="cs-CZ" sz="8000" dirty="0"/>
          </a:p>
          <a:p>
            <a:pPr lvl="0"/>
            <a:r>
              <a:rPr lang="cs-CZ" sz="8000" dirty="0"/>
              <a:t>Kde sídlí nejvyšší soud ?</a:t>
            </a:r>
          </a:p>
          <a:p>
            <a:pPr lvl="0"/>
            <a:r>
              <a:rPr lang="cs-CZ" sz="8000" dirty="0"/>
              <a:t>Čím se zabývá </a:t>
            </a:r>
            <a:r>
              <a:rPr lang="cs-CZ" sz="8000" dirty="0" smtClean="0"/>
              <a:t>NKÚ?</a:t>
            </a:r>
          </a:p>
          <a:p>
            <a:pPr lvl="0"/>
            <a:r>
              <a:rPr lang="cs-CZ" sz="8000" dirty="0" smtClean="0"/>
              <a:t>Čím se zabývá </a:t>
            </a:r>
            <a:r>
              <a:rPr lang="cs-CZ" sz="8000" dirty="0"/>
              <a:t>ČNB ?</a:t>
            </a:r>
          </a:p>
          <a:p>
            <a:pPr marL="0" indent="0">
              <a:buNone/>
            </a:pPr>
            <a:endParaRPr lang="cs-CZ" sz="8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4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304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Slunovrat</vt:lpstr>
      <vt:lpstr>Motiv systému Office</vt:lpstr>
      <vt:lpstr>Prezentace aplikace PowerPoint</vt:lpstr>
      <vt:lpstr>Prezentace aplikace PowerPoint</vt:lpstr>
      <vt:lpstr>                    PRÁVO</vt:lpstr>
      <vt:lpstr>MOC SOUDNÍ</vt:lpstr>
      <vt:lpstr>MOC SOUDNÍ</vt:lpstr>
      <vt:lpstr>MOC SOUDNÍ</vt:lpstr>
      <vt:lpstr>NEJVYŠŠÍ KONTROLNÍ ÚŘAD</vt:lpstr>
      <vt:lpstr>ČESKÁ NÁRODNÍ BANKA</vt:lpstr>
      <vt:lpstr> OTÁZKY K OPAKOVÁNÍ A PROCVIČOVÁNÍ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</dc:title>
  <dc:creator>SEVER</dc:creator>
  <cp:lastModifiedBy>SEVER</cp:lastModifiedBy>
  <cp:revision>8</cp:revision>
  <dcterms:created xsi:type="dcterms:W3CDTF">2012-08-16T18:04:52Z</dcterms:created>
  <dcterms:modified xsi:type="dcterms:W3CDTF">2012-08-21T14:55:16Z</dcterms:modified>
</cp:coreProperties>
</file>